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7" r:id="rId2"/>
    <p:sldId id="281" r:id="rId3"/>
    <p:sldId id="1344" r:id="rId4"/>
    <p:sldId id="1345" r:id="rId5"/>
    <p:sldId id="1346" r:id="rId6"/>
    <p:sldId id="467" r:id="rId7"/>
    <p:sldId id="1347" r:id="rId8"/>
    <p:sldId id="1341" r:id="rId9"/>
    <p:sldId id="532" r:id="rId10"/>
    <p:sldId id="1305" r:id="rId11"/>
    <p:sldId id="1348" r:id="rId12"/>
    <p:sldId id="275" r:id="rId13"/>
    <p:sldId id="1324" r:id="rId14"/>
    <p:sldId id="1351" r:id="rId15"/>
    <p:sldId id="1352" r:id="rId16"/>
    <p:sldId id="1350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6600"/>
    <a:srgbClr val="FECEF8"/>
    <a:srgbClr val="3333FF"/>
    <a:srgbClr val="9933FF"/>
    <a:srgbClr val="00FF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705" autoAdjust="0"/>
    <p:restoredTop sz="93741" autoAdjust="0"/>
  </p:normalViewPr>
  <p:slideViewPr>
    <p:cSldViewPr snapToGrid="0">
      <p:cViewPr varScale="1">
        <p:scale>
          <a:sx n="62" d="100"/>
          <a:sy n="62" d="100"/>
        </p:scale>
        <p:origin x="42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04AC8-E53F-4404-B0A6-590CBA06ACD9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6C204-3D0E-43E8-BBCD-7E99DCEB24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7174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30327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2913E3-A955-C15D-2A03-41799D4FF2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3EAF229-7684-0AC3-56B9-8FF9A8E708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244A6F2-BF29-61EA-DF26-10AB56CCF5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415270-3B93-AA08-122C-5CCAF5E652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558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6992C9-A296-6A40-AC29-F1352EE21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9027D47-568E-ABFE-7E12-376C9D7BDD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D830F8B-DC7B-70B9-6544-D9F177A0F6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CE1 - Expliciter aux élèves pourquoi ils jouent à ce jeu: pour s’entrainer au calcul mental, pour anticiper (prévoir) le résultat d’un calcul. Expliquer le but du jeu est de trouver le nombre cible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ADA8790-CF72-46D8-7BB2-718AE297F8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72967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F25126-77C2-94A1-C1E6-0E4B4E6347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3CA6054-17AE-128E-C863-0BE01E2875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117237F-CC7E-179D-DD73-B47EDA3166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FA2B9A0-5535-EAB4-86F0-ECE8C8DB7D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677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8E0868-A6FA-75A0-0396-7D4422C912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928C42B-C4E4-3511-BBD8-4A197A021D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33B8037-E290-B510-668C-CCFCA6015C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C951DE3-38E9-01D8-CA3F-9980BFADC5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01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EE225A-DCDB-457F-8069-B04DEB8D7C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61E5BBA-9B9D-7C07-A2D7-87A9DFE109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0F5571C-A7F4-0B21-CC6C-8DE8A02D1B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CE1 - Expliciter la consigne : colorier le demi de chaque forme, puis colorier le quart de chaque forme. Laisser 4-5 min. Corriger collectivement en verbalisant : Il faut deux demis pour faire l’unité, il faut quatre quarts pour faire l’unité.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44FE95C-FE90-977A-948B-8382A0F328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3498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A539F-A8C3-7F2E-A8D0-E12800F8DE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CB86413-8343-82CF-3739-182B0C436B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634D94C-27A2-E01D-0B1B-1618990505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7FCBB5C-35F4-71AD-B3FA-3516372DA0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04479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BEBBD9-A83F-4F9B-55D0-369630D728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6CFEB4A-C40F-AD66-9C06-B4225BFF8C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8A3BCD0-2602-C8BC-D47B-22A8A64C77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– Nombre énoncé : 5</a:t>
            </a:r>
          </a:p>
          <a:p>
            <a:r>
              <a:rPr lang="fr-FR" dirty="0"/>
              <a:t>Demander à quelques élèves leur procédure. </a:t>
            </a:r>
          </a:p>
          <a:p>
            <a:r>
              <a:rPr lang="fr-FR" dirty="0"/>
              <a:t>Corriger en notant au tableau : « 5 + 10 = 15 ». </a:t>
            </a:r>
          </a:p>
          <a:p>
            <a:r>
              <a:rPr lang="fr-FR" dirty="0"/>
              <a:t>Recommencer avec </a:t>
            </a:r>
            <a:r>
              <a:rPr lang="fr-FR" b="1" dirty="0"/>
              <a:t>13</a:t>
            </a:r>
            <a:r>
              <a:rPr lang="fr-FR" dirty="0"/>
              <a:t>. Montrer ce qu’il se passe avec le matériel de numération et les cartons-nombres : Ajouter dix, c’est ajouter le carton 10 en dessous, c’est donc ajouter une dizaine et cela revient à écrire la dizaine devant le nombre. Il n’y a pas de calculs à faire.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34701FF-B59B-8865-3811-FBB545DC0E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486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815368-2D8E-5A12-A9A6-9A8DEF63D4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1EA20F7-1F47-9AFB-E306-8F3821DB64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C3077D8-FBF6-F41F-55AB-4E3EC868E3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094F83F-7AAE-6ECA-8560-1E5EA11A03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3844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DA7838-9ED3-4054-C0AA-D245785C56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A8E643D-A1A4-F252-F743-16A580E463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78FC68F-7460-9D22-4EDB-659CDAA182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- Il y a 4 pulls rouges et 3 pulls verts dans le tiroir. Combien de pulls y a-t-il au total ? </a:t>
            </a:r>
          </a:p>
          <a:p>
            <a:r>
              <a:rPr lang="fr-FR" dirty="0"/>
              <a:t>Dans mon armoire, il y a 3 tiroirs. Dans chaque tiroir, il y a 2 pulls. Combien de pulls y a-t-il en tout ?</a:t>
            </a:r>
          </a:p>
          <a:p>
            <a:r>
              <a:rPr lang="fr-FR" dirty="0"/>
              <a:t>CE1 – P3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5395DBE-3E4C-B079-770C-116BA62517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4306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8A4CFA-6EF4-6861-B627-9DCE640FB0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AFBC969-6437-3B2E-54E6-F1EDD6F1E0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0803109-B20B-243F-00B5-5AE9FFDAD7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- Il y a 4 pulls rouges dans le tiroir. J’ajoute 3 pulls verts. Combien de pulls y a-t-il au total ?</a:t>
            </a:r>
          </a:p>
          <a:p>
            <a:r>
              <a:rPr lang="fr-FR" dirty="0"/>
              <a:t>Il y a 7 pulls dans le tiroir. J’enlève 4 pulls. Combien de pulls reste-t-il dans le tiroir ?</a:t>
            </a:r>
          </a:p>
          <a:p>
            <a:r>
              <a:rPr lang="fr-FR" dirty="0"/>
              <a:t>CE1 – P1 Il faudra peut-être accompagner les élèves sur la notion de moitié, qui peut bloquer certains élèves en difficulté. À l’inverse, on peut complexifier le problème 14 pour les élèves en réussite en ajoutant une question : Si je refais la même sortie deux fois, combien de kilomètres aurai-je fait au total ?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BFC0561-733B-B0D9-53C1-6B8593A9B2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4317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CP - Distribuer le plan de la classe à chaque élève. Prendre le temps de le décrire, d’expliquer comment l’orienter et faire nommer les </a:t>
            </a:r>
            <a:r>
              <a:rPr lang="fr-FR" dirty="0" err="1"/>
              <a:t>diffé</a:t>
            </a:r>
            <a:r>
              <a:rPr lang="fr-FR" dirty="0"/>
              <a:t> </a:t>
            </a:r>
            <a:r>
              <a:rPr lang="fr-FR" dirty="0" err="1"/>
              <a:t>rents</a:t>
            </a:r>
            <a:r>
              <a:rPr lang="fr-FR" dirty="0"/>
              <a:t> éléments par les élèves.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6C204-3D0E-43E8-BBCD-7E99DCEB2462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0574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0FF217-12A7-4EEB-A87D-39421C46C5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6B0D682-99C3-404A-9B55-B0EDB76338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5D1FE5-DCD5-442B-91EF-495398AEF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546FAD-A964-4AE6-9BFC-0EA1B48AE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94CDFF-11A5-423A-A3A4-798F50B0E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6614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4C65BD-9992-4902-B05E-0138CCB44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9316A92-0319-4F63-8C86-30F0C4040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C733FA-52A9-4418-8410-88B62C12A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018959-2499-4EA8-9BA2-196A33C8E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0D0C1B-FE07-4884-9BA9-A7A9C48E8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7641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EB93DDF-FFF3-4049-9079-485FADFFEF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3A39418-0C31-4A1D-A317-6DC2AAC088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E77959-5514-4968-B846-B1131E6CE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4D1FE4-474D-46D9-90F5-08EEB415F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624A66-6612-41A5-8C15-15783BAA7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312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5D2F2-5F4A-4800-B7FF-085E85967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7A39B51-ED64-4E76-AF73-F34909530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5B35532-33CD-460D-8F81-58B6BFA37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97A0FE-61A8-44B9-84A6-2380C2D57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DE69B1-9C18-4D48-86EF-064450BFC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2893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E0C622-AF3E-44BE-89C3-1C2868314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D9506B-CA9D-47B9-8F83-5B121707A3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513DA7-0CF8-4F08-95C4-12EB094FD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C69D26-B318-4A1E-BE5B-B4EEECB50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137DAFD-3EFD-492F-9725-971C293A0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3221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EFA138-BBE1-478B-962E-4868E93B6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77C592-D2F5-4B71-A4C1-3C080158E5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8CC46E8-ECC3-4311-9475-B5A2720FEF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F837DA2-DB47-46EA-960E-1ECD86A44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FDB679-3212-4D96-BAD4-C8F7F2F67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CA064E1-6753-4806-ABA0-DDA06CD16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55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EE85EF-E2A3-48D0-BA9B-8EC9AC00C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5029C8-40B9-4BBC-A4BE-8D5A0A038B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183306D-F452-464B-8A5E-179B79D9A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47D1BF7-B52B-4497-A5DD-00CB0636A3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8F345DD-9907-4727-88B0-188804BA81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3ADDBC0-7EEE-4FBA-A279-DFB0234F6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1E36355-8973-4BE4-BC67-F39BBAB29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AD0037-9B0D-4D25-BD1F-3E4B23917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7702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C619AC-D66D-497B-875D-FDD6AC6CB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D6CEC54-9C38-47C9-8C42-8AD479B2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8EDFB55-3929-4E11-BB4B-B17D5727D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8EFF35C-B58E-456B-952E-5BDB700C4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456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D40F451-B973-4029-925C-207B2923D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DAF2F5E-9D14-4DC1-AE9A-9433C411D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33F8B68-7E9F-4BC2-81EE-0AC8CB87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5079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E4D605-BA5A-4C63-A881-7C95B0195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98BE7B-D98E-47E7-80A3-F73C69506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D6C86DC-0AB7-487C-8748-BC84B67372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6AA718-8B4B-4504-A3E5-8CBB7840C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694152-4D78-4308-A7AF-682FEA2C9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D2DF173-6F9A-4225-9E74-7E039A1ED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154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F65F75-7DF2-4F8F-9AD2-EFC644686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16C54F8-B611-41A9-B77C-0D0F558AFF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04307A8-2323-4F18-8438-BD6E0E413E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1FE131B-9EFC-4741-B33F-AED6166AB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5BC7A-5159-4D50-ABF3-2D2561C69278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66B9C83-6141-42E3-BE21-B62AF6383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5EC9895-7D7A-42DC-A0C8-AE7B64D1A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333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EA9F402-D99D-456A-B8A3-F34EFAA04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EE1E11B-C52B-4EA7-82C0-DC449B58FD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97EB5B-ACF9-460A-9BEE-D0A581F130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5BC7A-5159-4D50-ABF3-2D2561C69278}" type="datetimeFigureOut">
              <a:rPr lang="fr-FR" smtClean="0"/>
              <a:t>27/10/2025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8E2530-3019-4648-9044-467A6E8DE8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E5B677B-9A7C-4458-9EFB-6F8105F7AD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82E37-F909-4EE4-A89C-7B3AE4530F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939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53602-2FB3-41C5-8BFE-6B6D989A4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0474" y="1"/>
            <a:ext cx="12372474" cy="6858000"/>
          </a:xfrm>
        </p:spPr>
        <p:txBody>
          <a:bodyPr>
            <a:normAutofit/>
          </a:bodyPr>
          <a:lstStyle/>
          <a:p>
            <a:pPr algn="ctr"/>
            <a:r>
              <a:rPr lang="fr-FR" sz="13800" dirty="0">
                <a:latin typeface="KG Turning Tables" panose="02000000000000000000" pitchFamily="2" charset="0"/>
              </a:rPr>
              <a:t>PERIODE 2</a:t>
            </a:r>
            <a:br>
              <a:rPr lang="fr-FR" sz="13800" dirty="0">
                <a:latin typeface="KG Turning Tables" panose="02000000000000000000" pitchFamily="2" charset="0"/>
              </a:rPr>
            </a:br>
            <a:br>
              <a:rPr lang="fr-FR" sz="13800" dirty="0">
                <a:latin typeface="KG Turning Tables" panose="02000000000000000000" pitchFamily="2" charset="0"/>
              </a:rPr>
            </a:br>
            <a:r>
              <a:rPr lang="fr-FR" sz="13800" dirty="0">
                <a:latin typeface="KG Turning Tables" panose="02000000000000000000" pitchFamily="2" charset="0"/>
              </a:rPr>
              <a:t>séance 34</a:t>
            </a:r>
          </a:p>
        </p:txBody>
      </p:sp>
    </p:spTree>
    <p:extLst>
      <p:ext uri="{BB962C8B-B14F-4D97-AF65-F5344CB8AC3E}">
        <p14:creationId xmlns:p14="http://schemas.microsoft.com/office/powerpoint/2010/main" val="4051143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BA544E-2EAB-FA0D-AF6D-48047B8298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05">
            <a:extLst>
              <a:ext uri="{FF2B5EF4-FFF2-40B4-BE49-F238E27FC236}">
                <a16:creationId xmlns:a16="http://schemas.microsoft.com/office/drawing/2014/main" id="{1266DBFB-9BEE-BC4C-28F1-E064A6058DB7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>
              <a:ln>
                <a:solidFill>
                  <a:srgbClr val="7030A0"/>
                </a:solidFill>
              </a:ln>
              <a:solidFill>
                <a:srgbClr val="FECEF8"/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C596EC1-708E-7B2F-EE74-0A7FC46CA93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1025842" y="196524"/>
            <a:ext cx="1038797" cy="755747"/>
          </a:xfrm>
          <a:prstGeom prst="rect">
            <a:avLst/>
          </a:prstGeom>
        </p:spPr>
      </p:pic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74767E38-7575-4CCB-3AF5-5D8E680854EB}"/>
              </a:ext>
            </a:extLst>
          </p:cNvPr>
          <p:cNvCxnSpPr>
            <a:cxnSpLocks/>
          </p:cNvCxnSpPr>
          <p:nvPr/>
        </p:nvCxnSpPr>
        <p:spPr>
          <a:xfrm>
            <a:off x="6056085" y="2621423"/>
            <a:ext cx="1" cy="3996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 1">
            <a:extLst>
              <a:ext uri="{FF2B5EF4-FFF2-40B4-BE49-F238E27FC236}">
                <a16:creationId xmlns:a16="http://schemas.microsoft.com/office/drawing/2014/main" id="{703F311D-44CD-F444-F4BB-8ED38ECD84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0829" y="196524"/>
            <a:ext cx="1352120" cy="188993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DB785A9-6214-7B3B-8621-AF079EEDBB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873" y="196524"/>
            <a:ext cx="1100214" cy="1663316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6DD3D2F-4A3E-509D-A8A3-B9311B9CF89C}"/>
              </a:ext>
            </a:extLst>
          </p:cNvPr>
          <p:cNvSpPr txBox="1"/>
          <p:nvPr/>
        </p:nvSpPr>
        <p:spPr>
          <a:xfrm>
            <a:off x="266801" y="2148967"/>
            <a:ext cx="552676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Tu vas résoudre des problèmes oraux. </a:t>
            </a:r>
          </a:p>
          <a:p>
            <a:endParaRPr lang="fr-FR" sz="2800" dirty="0"/>
          </a:p>
          <a:p>
            <a:r>
              <a:rPr lang="fr-FR" sz="2800" dirty="0"/>
              <a:t>Chaque problème sera lu deux fois.</a:t>
            </a:r>
          </a:p>
          <a:p>
            <a:r>
              <a:rPr lang="fr-FR" sz="2800" dirty="0"/>
              <a:t> </a:t>
            </a:r>
          </a:p>
          <a:p>
            <a:r>
              <a:rPr lang="fr-FR" sz="2800" dirty="0"/>
              <a:t>Tu dois faire une représentation ou un calcul en plus du résultat.</a:t>
            </a:r>
            <a:endParaRPr lang="fr-FR" sz="2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5F8A519-C7CA-9C1A-C92C-8C26978328E3}"/>
              </a:ext>
            </a:extLst>
          </p:cNvPr>
          <p:cNvSpPr txBox="1"/>
          <p:nvPr/>
        </p:nvSpPr>
        <p:spPr>
          <a:xfrm>
            <a:off x="6306359" y="3173087"/>
            <a:ext cx="560659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Problemus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600" b="1" dirty="0"/>
              <a:t>2/ </a:t>
            </a:r>
            <a:r>
              <a:rPr lang="fr-FR" sz="2600" dirty="0"/>
              <a:t>Lis le </a:t>
            </a:r>
            <a:r>
              <a:rPr lang="fr-FR" sz="2600" b="1" dirty="0"/>
              <a:t>problème 13</a:t>
            </a:r>
          </a:p>
          <a:p>
            <a:r>
              <a:rPr lang="fr-FR" sz="2600" b="1" dirty="0"/>
              <a:t>3/ </a:t>
            </a:r>
            <a:r>
              <a:rPr lang="fr-FR" sz="2600" dirty="0"/>
              <a:t>Que faut-il chercher ?</a:t>
            </a:r>
          </a:p>
          <a:p>
            <a:r>
              <a:rPr lang="fr-FR" sz="2600" b="1" dirty="0"/>
              <a:t>4/ </a:t>
            </a:r>
            <a:r>
              <a:rPr lang="fr-FR" sz="2600" dirty="0"/>
              <a:t>A quelle stratégie se réfère-t-il ?</a:t>
            </a:r>
            <a:endParaRPr lang="fr-FR" sz="2600" b="1" dirty="0"/>
          </a:p>
          <a:p>
            <a:r>
              <a:rPr lang="fr-FR" sz="2600" b="1" dirty="0"/>
              <a:t>4/ </a:t>
            </a:r>
            <a:r>
              <a:rPr lang="fr-FR" sz="2600" dirty="0"/>
              <a:t>Résous le problème</a:t>
            </a:r>
            <a:endParaRPr lang="fr-FR" sz="2600" b="1" dirty="0"/>
          </a:p>
        </p:txBody>
      </p:sp>
    </p:spTree>
    <p:extLst>
      <p:ext uri="{BB962C8B-B14F-4D97-AF65-F5344CB8AC3E}">
        <p14:creationId xmlns:p14="http://schemas.microsoft.com/office/powerpoint/2010/main" val="1862941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7E7E43-E711-6BF2-B499-D48485CD0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05">
            <a:extLst>
              <a:ext uri="{FF2B5EF4-FFF2-40B4-BE49-F238E27FC236}">
                <a16:creationId xmlns:a16="http://schemas.microsoft.com/office/drawing/2014/main" id="{9CB73B15-EA58-9A86-F2FE-826CD30F7FD6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>
              <a:ln>
                <a:solidFill>
                  <a:srgbClr val="7030A0"/>
                </a:solidFill>
              </a:ln>
              <a:solidFill>
                <a:srgbClr val="FECEF8"/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69E39AF-2813-7E8D-5D3D-368A5920478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1025842" y="196524"/>
            <a:ext cx="1038797" cy="755747"/>
          </a:xfrm>
          <a:prstGeom prst="rect">
            <a:avLst/>
          </a:prstGeom>
        </p:spPr>
      </p:pic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E4701D4E-70DB-9F09-4594-F239B3DDFBC4}"/>
              </a:ext>
            </a:extLst>
          </p:cNvPr>
          <p:cNvCxnSpPr>
            <a:cxnSpLocks/>
          </p:cNvCxnSpPr>
          <p:nvPr/>
        </p:nvCxnSpPr>
        <p:spPr>
          <a:xfrm>
            <a:off x="6056085" y="2621423"/>
            <a:ext cx="1" cy="3996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 1">
            <a:extLst>
              <a:ext uri="{FF2B5EF4-FFF2-40B4-BE49-F238E27FC236}">
                <a16:creationId xmlns:a16="http://schemas.microsoft.com/office/drawing/2014/main" id="{C36D198A-5966-70E8-8EA4-9D10DF79E5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0829" y="196524"/>
            <a:ext cx="1352120" cy="188993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8EB2502-C436-BE86-4C0D-91442758E4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873" y="196524"/>
            <a:ext cx="1100214" cy="1663316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5F5EDB5-BAFF-D1BD-9F58-67D1C4EC24E0}"/>
              </a:ext>
            </a:extLst>
          </p:cNvPr>
          <p:cNvSpPr txBox="1"/>
          <p:nvPr/>
        </p:nvSpPr>
        <p:spPr>
          <a:xfrm>
            <a:off x="266801" y="2148967"/>
            <a:ext cx="552676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Tu vas résoudre des problèmes oraux. </a:t>
            </a:r>
          </a:p>
          <a:p>
            <a:endParaRPr lang="fr-FR" sz="2800" dirty="0"/>
          </a:p>
          <a:p>
            <a:r>
              <a:rPr lang="fr-FR" sz="2800" dirty="0"/>
              <a:t>Chaque problème sera lu deux fois.</a:t>
            </a:r>
          </a:p>
          <a:p>
            <a:r>
              <a:rPr lang="fr-FR" sz="2800" dirty="0"/>
              <a:t> </a:t>
            </a:r>
          </a:p>
          <a:p>
            <a:r>
              <a:rPr lang="fr-FR" sz="2800" dirty="0"/>
              <a:t>Tu dois faire une représentation ou un calcul en plus du résultat.</a:t>
            </a:r>
            <a:endParaRPr lang="fr-FR" sz="2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50AB4F0-8130-2B82-8D3B-46B5662FBCB5}"/>
              </a:ext>
            </a:extLst>
          </p:cNvPr>
          <p:cNvSpPr txBox="1"/>
          <p:nvPr/>
        </p:nvSpPr>
        <p:spPr>
          <a:xfrm>
            <a:off x="6306359" y="3173087"/>
            <a:ext cx="560659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Problemus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600" b="1" dirty="0"/>
              <a:t>2/ </a:t>
            </a:r>
            <a:r>
              <a:rPr lang="fr-FR" sz="2600" dirty="0"/>
              <a:t>Lis le </a:t>
            </a:r>
            <a:r>
              <a:rPr lang="fr-FR" sz="2600" b="1" dirty="0"/>
              <a:t>problème 14</a:t>
            </a:r>
          </a:p>
          <a:p>
            <a:r>
              <a:rPr lang="fr-FR" sz="2600" b="1" dirty="0"/>
              <a:t>3/ </a:t>
            </a:r>
            <a:r>
              <a:rPr lang="fr-FR" sz="2600" dirty="0"/>
              <a:t>Que faut-il chercher ?</a:t>
            </a:r>
          </a:p>
          <a:p>
            <a:r>
              <a:rPr lang="fr-FR" sz="2600" b="1" dirty="0"/>
              <a:t>4/ </a:t>
            </a:r>
            <a:r>
              <a:rPr lang="fr-FR" sz="2600" dirty="0"/>
              <a:t>A quelle stratégie se réfère-t-il ?</a:t>
            </a:r>
            <a:endParaRPr lang="fr-FR" sz="2600" b="1" dirty="0"/>
          </a:p>
          <a:p>
            <a:r>
              <a:rPr lang="fr-FR" sz="2600" b="1" dirty="0"/>
              <a:t>4/ </a:t>
            </a:r>
            <a:r>
              <a:rPr lang="fr-FR" sz="2600" dirty="0"/>
              <a:t>Résous le problème</a:t>
            </a:r>
            <a:endParaRPr lang="fr-FR" sz="2600" b="1" dirty="0"/>
          </a:p>
        </p:txBody>
      </p:sp>
    </p:spTree>
    <p:extLst>
      <p:ext uri="{BB962C8B-B14F-4D97-AF65-F5344CB8AC3E}">
        <p14:creationId xmlns:p14="http://schemas.microsoft.com/office/powerpoint/2010/main" val="20636514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806D14-3228-97B8-5EEB-3DD918749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1F2618F-AC57-D2D3-84C4-98BDB2A9A1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0C82442-5544-3038-D538-7CAEE7E81255}"/>
              </a:ext>
            </a:extLst>
          </p:cNvPr>
          <p:cNvGrpSpPr/>
          <p:nvPr/>
        </p:nvGrpSpPr>
        <p:grpSpPr>
          <a:xfrm>
            <a:off x="0" y="0"/>
            <a:ext cx="12435964" cy="6858000"/>
            <a:chOff x="0" y="330200"/>
            <a:chExt cx="9326973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95D2B0D-6E0E-46CB-BF5F-6008A550A464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C71F824F-FD21-C9AA-99CA-2D6267A23B2D}"/>
                </a:ext>
              </a:extLst>
            </p:cNvPr>
            <p:cNvSpPr txBox="1"/>
            <p:nvPr/>
          </p:nvSpPr>
          <p:spPr>
            <a:xfrm>
              <a:off x="1652178" y="2430599"/>
              <a:ext cx="7674795" cy="3779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J’utilise un plan et je me repère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connais les nombres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J’ajoute et je soustrais des centaines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  <a:p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BC52BB5-BB5B-E311-55B0-4445C28287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0023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B4AF08EE-C501-53A8-989D-79B0A4E26CEB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6F0AC10C-39D5-EBBC-57FD-886133600C8B}"/>
              </a:ext>
            </a:extLst>
          </p:cNvPr>
          <p:cNvCxnSpPr/>
          <p:nvPr/>
        </p:nvCxnSpPr>
        <p:spPr>
          <a:xfrm>
            <a:off x="6614886" y="985416"/>
            <a:ext cx="0" cy="547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5" name="Image 74">
            <a:extLst>
              <a:ext uri="{FF2B5EF4-FFF2-40B4-BE49-F238E27FC236}">
                <a16:creationId xmlns:a16="http://schemas.microsoft.com/office/drawing/2014/main" id="{3554B165-313E-E227-5022-E9700FF06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0726" y="432248"/>
            <a:ext cx="3441779" cy="5641484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76" name="Image 75">
            <a:extLst>
              <a:ext uri="{FF2B5EF4-FFF2-40B4-BE49-F238E27FC236}">
                <a16:creationId xmlns:a16="http://schemas.microsoft.com/office/drawing/2014/main" id="{73529E1A-F9D5-32FC-D8CB-10FEE4CC69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34446" y="134546"/>
            <a:ext cx="1010526" cy="1386392"/>
          </a:xfrm>
          <a:prstGeom prst="rect">
            <a:avLst/>
          </a:prstGeom>
        </p:spPr>
      </p:pic>
      <p:sp>
        <p:nvSpPr>
          <p:cNvPr id="77" name="ZoneTexte 76">
            <a:extLst>
              <a:ext uri="{FF2B5EF4-FFF2-40B4-BE49-F238E27FC236}">
                <a16:creationId xmlns:a16="http://schemas.microsoft.com/office/drawing/2014/main" id="{E70CDD60-CB52-6CE9-F9C0-C290BCE1A36A}"/>
              </a:ext>
            </a:extLst>
          </p:cNvPr>
          <p:cNvSpPr txBox="1"/>
          <p:nvPr/>
        </p:nvSpPr>
        <p:spPr>
          <a:xfrm>
            <a:off x="6976153" y="1763394"/>
            <a:ext cx="419095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00" dirty="0"/>
              <a:t>En binômes, lis la stratégie </a:t>
            </a:r>
            <a:r>
              <a:rPr lang="fr-FR" sz="2600" b="1" dirty="0"/>
              <a:t>C2</a:t>
            </a:r>
          </a:p>
          <a:p>
            <a:endParaRPr lang="fr-FR" sz="2600" b="1" dirty="0"/>
          </a:p>
        </p:txBody>
      </p:sp>
    </p:spTree>
    <p:extLst>
      <p:ext uri="{BB962C8B-B14F-4D97-AF65-F5344CB8AC3E}">
        <p14:creationId xmlns:p14="http://schemas.microsoft.com/office/powerpoint/2010/main" val="8878727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871EDC-8319-9E77-F4E0-26F75EAB92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42E34EF5-C50C-D513-C36E-341FB3BD51B9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FD3151EB-CBB6-56ED-8E3A-3DC079C7F1B5}"/>
              </a:ext>
            </a:extLst>
          </p:cNvPr>
          <p:cNvCxnSpPr/>
          <p:nvPr/>
        </p:nvCxnSpPr>
        <p:spPr>
          <a:xfrm>
            <a:off x="6614886" y="985416"/>
            <a:ext cx="0" cy="547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3">
            <a:extLst>
              <a:ext uri="{FF2B5EF4-FFF2-40B4-BE49-F238E27FC236}">
                <a16:creationId xmlns:a16="http://schemas.microsoft.com/office/drawing/2014/main" id="{1FA9BC1F-4612-39D5-93DE-B65E6976B4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192" y="243090"/>
            <a:ext cx="1159151" cy="1899986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63FE35EF-B9F2-3EAE-D8F9-4BB499B5CF17}"/>
              </a:ext>
            </a:extLst>
          </p:cNvPr>
          <p:cNvSpPr txBox="1"/>
          <p:nvPr/>
        </p:nvSpPr>
        <p:spPr>
          <a:xfrm>
            <a:off x="323957" y="2213705"/>
            <a:ext cx="549858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1/ </a:t>
            </a:r>
            <a:r>
              <a:rPr lang="fr-FR" sz="2800" dirty="0"/>
              <a:t>Indique ta position dans la classe en écrivant l’initiale de ton prénom au bon endroit sur le plan. </a:t>
            </a:r>
          </a:p>
          <a:p>
            <a:r>
              <a:rPr lang="fr-FR" sz="2800" b="1" dirty="0"/>
              <a:t>2/</a:t>
            </a:r>
            <a:r>
              <a:rPr lang="fr-FR" sz="2800" dirty="0"/>
              <a:t> Indique le nom de l’élève qui est le plus proche de la fenêtre</a:t>
            </a:r>
          </a:p>
          <a:p>
            <a:r>
              <a:rPr lang="fr-FR" sz="2800" b="1" dirty="0"/>
              <a:t>3/ </a:t>
            </a:r>
            <a:r>
              <a:rPr lang="fr-FR" sz="2800" dirty="0"/>
              <a:t>Indique le nom de l’élève qui est le plus proche de la porte qui donne sur le couloir</a:t>
            </a:r>
          </a:p>
          <a:p>
            <a:r>
              <a:rPr lang="fr-FR" sz="2800" b="1" dirty="0"/>
              <a:t>4/ </a:t>
            </a:r>
            <a:r>
              <a:rPr lang="fr-FR" sz="2800" dirty="0"/>
              <a:t>Indique le nom de l’élève qui est le plus proche de Martine</a:t>
            </a:r>
            <a:endParaRPr lang="fr-FR" sz="2800" b="1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4E2D0B5-5E4C-AFED-248C-FF26FA4875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0829" y="196524"/>
            <a:ext cx="1352120" cy="188993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139B9CB1-7E47-CAF0-6162-0838F63F91EF}"/>
              </a:ext>
            </a:extLst>
          </p:cNvPr>
          <p:cNvSpPr txBox="1"/>
          <p:nvPr/>
        </p:nvSpPr>
        <p:spPr>
          <a:xfrm>
            <a:off x="6768103" y="2782669"/>
            <a:ext cx="560659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Calculus</a:t>
            </a:r>
            <a:endParaRPr lang="fr-FR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600" b="1" dirty="0"/>
              <a:t>2/ </a:t>
            </a:r>
            <a:r>
              <a:rPr lang="fr-FR" sz="2600" dirty="0"/>
              <a:t>Fais les exercices </a:t>
            </a:r>
            <a:r>
              <a:rPr lang="fr-FR" sz="2600" b="1" dirty="0"/>
              <a:t>8 </a:t>
            </a:r>
            <a:r>
              <a:rPr lang="fr-FR" sz="2600" dirty="0"/>
              <a:t>et </a:t>
            </a:r>
            <a:r>
              <a:rPr lang="fr-FR" sz="2600" b="1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8434499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A10288-940F-D003-1235-1EFC08ACD3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EACDEBBB-C1C5-F475-400C-7FCE9D3DE350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F6AAEC73-507F-48F4-4A19-A13C984E4F6B}"/>
              </a:ext>
            </a:extLst>
          </p:cNvPr>
          <p:cNvCxnSpPr/>
          <p:nvPr/>
        </p:nvCxnSpPr>
        <p:spPr>
          <a:xfrm>
            <a:off x="6614886" y="985416"/>
            <a:ext cx="0" cy="547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3">
            <a:extLst>
              <a:ext uri="{FF2B5EF4-FFF2-40B4-BE49-F238E27FC236}">
                <a16:creationId xmlns:a16="http://schemas.microsoft.com/office/drawing/2014/main" id="{4796A12A-F87D-FF4A-3918-6679F66901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192" y="243090"/>
            <a:ext cx="839511" cy="1376058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2B9C377-6F5E-B49D-72A9-09E8BA4B9AC1}"/>
              </a:ext>
            </a:extLst>
          </p:cNvPr>
          <p:cNvSpPr txBox="1"/>
          <p:nvPr/>
        </p:nvSpPr>
        <p:spPr>
          <a:xfrm>
            <a:off x="226031" y="1502993"/>
            <a:ext cx="620488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Tu vas tracer un itinéraire sur le plan, c’est-à-dire le chemin suivi par une personne. </a:t>
            </a:r>
          </a:p>
          <a:p>
            <a:r>
              <a:rPr lang="fr-FR" sz="2800" dirty="0"/>
              <a:t>Tu vas le tracer au fur et à mesure.</a:t>
            </a:r>
          </a:p>
          <a:p>
            <a:endParaRPr lang="fr-FR" sz="2800" dirty="0"/>
          </a:p>
          <a:p>
            <a:r>
              <a:rPr lang="fr-FR" sz="2800" dirty="0"/>
              <a:t>Je rentre dans la classe par la porte du fond. Je vais en ligne droite jusqu’à Clarisse. Fais une croix à cet endroit. Puis je vais voir Eden. Fais une croix à cet endroit.</a:t>
            </a:r>
          </a:p>
          <a:p>
            <a:r>
              <a:rPr lang="fr-FR" sz="2800" dirty="0"/>
              <a:t>Puis je vais à mon bureau.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F0F0266-D761-C021-FEE9-470A4EB970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2014" y="1103290"/>
            <a:ext cx="4590597" cy="5354125"/>
          </a:xfrm>
          <a:prstGeom prst="rect">
            <a:avLst/>
          </a:prstGeom>
        </p:spPr>
      </p:pic>
      <p:pic>
        <p:nvPicPr>
          <p:cNvPr id="3" name="Image 2" descr="Une image contenant dé, Jeu de dé, Jeux, Jeu de table&#10;&#10;Le contenu généré par l’IA peut être incorrect.">
            <a:extLst>
              <a:ext uri="{FF2B5EF4-FFF2-40B4-BE49-F238E27FC236}">
                <a16:creationId xmlns:a16="http://schemas.microsoft.com/office/drawing/2014/main" id="{60D3564D-51C5-0BAB-B688-F63E153AD4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03" t="17568" r="22833" b="17568"/>
          <a:stretch>
            <a:fillRect/>
          </a:stretch>
        </p:blipFill>
        <p:spPr>
          <a:xfrm>
            <a:off x="11140359" y="619561"/>
            <a:ext cx="490991" cy="503288"/>
          </a:xfrm>
          <a:prstGeom prst="rect">
            <a:avLst/>
          </a:prstGeom>
        </p:spPr>
      </p:pic>
      <p:pic>
        <p:nvPicPr>
          <p:cNvPr id="8" name="Image 7" descr="Une image contenant dé, Jeu de dé, Jeux, Jeu de table&#10;&#10;Le contenu généré par l’IA peut être incorrect.">
            <a:extLst>
              <a:ext uri="{FF2B5EF4-FFF2-40B4-BE49-F238E27FC236}">
                <a16:creationId xmlns:a16="http://schemas.microsoft.com/office/drawing/2014/main" id="{EC400C29-6F1E-CD77-FAD4-1852E586B4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03" t="17568" r="22833" b="17568"/>
          <a:stretch>
            <a:fillRect/>
          </a:stretch>
        </p:blipFill>
        <p:spPr>
          <a:xfrm>
            <a:off x="11446023" y="165660"/>
            <a:ext cx="490991" cy="503288"/>
          </a:xfrm>
          <a:prstGeom prst="rect">
            <a:avLst/>
          </a:prstGeom>
        </p:spPr>
      </p:pic>
      <p:pic>
        <p:nvPicPr>
          <p:cNvPr id="9" name="Image 8" descr="Une image contenant dé, Jeu de dé, Jeux, Jeu de table&#10;&#10;Le contenu généré par l’IA peut être incorrect.">
            <a:extLst>
              <a:ext uri="{FF2B5EF4-FFF2-40B4-BE49-F238E27FC236}">
                <a16:creationId xmlns:a16="http://schemas.microsoft.com/office/drawing/2014/main" id="{7EE14B23-3D0F-DD48-3B77-4501E8E4A1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03" t="17568" r="22833" b="17568"/>
          <a:stretch>
            <a:fillRect/>
          </a:stretch>
        </p:blipFill>
        <p:spPr>
          <a:xfrm>
            <a:off x="10876377" y="165660"/>
            <a:ext cx="490991" cy="503288"/>
          </a:xfrm>
          <a:prstGeom prst="rect">
            <a:avLst/>
          </a:prstGeom>
        </p:spPr>
      </p:pic>
      <p:pic>
        <p:nvPicPr>
          <p:cNvPr id="10" name="Image 9" descr="Une image contenant dé, rouge&#10;&#10;Le contenu généré par l’IA peut être incorrect.">
            <a:extLst>
              <a:ext uri="{FF2B5EF4-FFF2-40B4-BE49-F238E27FC236}">
                <a16:creationId xmlns:a16="http://schemas.microsoft.com/office/drawing/2014/main" id="{7815A55F-7B05-EB9A-03B3-CEC1521E61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7917" y="213557"/>
            <a:ext cx="559987" cy="668139"/>
          </a:xfrm>
          <a:prstGeom prst="rect">
            <a:avLst/>
          </a:prstGeom>
        </p:spPr>
      </p:pic>
      <p:pic>
        <p:nvPicPr>
          <p:cNvPr id="12" name="Image 11" descr="Une image contenant dé, rouge&#10;&#10;Le contenu généré par l’IA peut être incorrect.">
            <a:extLst>
              <a:ext uri="{FF2B5EF4-FFF2-40B4-BE49-F238E27FC236}">
                <a16:creationId xmlns:a16="http://schemas.microsoft.com/office/drawing/2014/main" id="{AF07762C-B8D7-05A6-94F6-052EC85E71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701" y="834854"/>
            <a:ext cx="559987" cy="668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0317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66E0D3-2CAC-6E2E-4FA3-6E6FF37D44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>
            <a:extLst>
              <a:ext uri="{FF2B5EF4-FFF2-40B4-BE49-F238E27FC236}">
                <a16:creationId xmlns:a16="http://schemas.microsoft.com/office/drawing/2014/main" id="{56A3B255-99A5-8EDE-EDF4-8240541C3F7C}"/>
              </a:ext>
            </a:extLst>
          </p:cNvPr>
          <p:cNvSpPr/>
          <p:nvPr/>
        </p:nvSpPr>
        <p:spPr>
          <a:xfrm>
            <a:off x="0" y="-1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0" cap="flat">
            <a:solidFill>
              <a:schemeClr val="accent1"/>
            </a:solidFill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>
              <a:solidFill>
                <a:srgbClr val="3333FF"/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7FF812CE-EB1F-8C85-1F28-C87C4F99C280}"/>
              </a:ext>
            </a:extLst>
          </p:cNvPr>
          <p:cNvCxnSpPr/>
          <p:nvPr/>
        </p:nvCxnSpPr>
        <p:spPr>
          <a:xfrm>
            <a:off x="6614886" y="985416"/>
            <a:ext cx="0" cy="5472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Image 70" descr="Une image contenant dé, rouge&#10;&#10;Le contenu généré par l’IA peut être incorrect.">
            <a:extLst>
              <a:ext uri="{FF2B5EF4-FFF2-40B4-BE49-F238E27FC236}">
                <a16:creationId xmlns:a16="http://schemas.microsoft.com/office/drawing/2014/main" id="{20FDE1CE-D279-0B8D-6257-D36FB052F4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7917" y="213557"/>
            <a:ext cx="559987" cy="668139"/>
          </a:xfrm>
          <a:prstGeom prst="rect">
            <a:avLst/>
          </a:prstGeom>
        </p:spPr>
      </p:pic>
      <p:pic>
        <p:nvPicPr>
          <p:cNvPr id="74" name="Image 73" descr="Une image contenant dé, Jeu de dé, Jeux, Jeu de table&#10;&#10;Le contenu généré par l’IA peut être incorrect.">
            <a:extLst>
              <a:ext uri="{FF2B5EF4-FFF2-40B4-BE49-F238E27FC236}">
                <a16:creationId xmlns:a16="http://schemas.microsoft.com/office/drawing/2014/main" id="{D1571865-34F8-FC27-F40B-38BB83CC9D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03" t="17568" r="22833" b="17568"/>
          <a:stretch>
            <a:fillRect/>
          </a:stretch>
        </p:blipFill>
        <p:spPr>
          <a:xfrm>
            <a:off x="11261867" y="111694"/>
            <a:ext cx="490991" cy="503288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B2C4FFC5-1782-69E3-6D3E-09142660A4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5841" y="111694"/>
            <a:ext cx="1337213" cy="18955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0F20F653-F3AF-416E-5244-6F57BA46F74D}"/>
              </a:ext>
            </a:extLst>
          </p:cNvPr>
          <p:cNvSpPr txBox="1"/>
          <p:nvPr/>
        </p:nvSpPr>
        <p:spPr>
          <a:xfrm>
            <a:off x="449496" y="2782669"/>
            <a:ext cx="560659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1/ </a:t>
            </a:r>
            <a:r>
              <a:rPr lang="fr-FR" sz="2600" dirty="0"/>
              <a:t>Prends le mini fichier </a:t>
            </a:r>
            <a:r>
              <a:rPr lang="fr-FR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livre des nombres 1</a:t>
            </a:r>
          </a:p>
          <a:p>
            <a:r>
              <a:rPr lang="fr-FR" sz="2600" b="1" dirty="0"/>
              <a:t>2/ </a:t>
            </a:r>
            <a:r>
              <a:rPr lang="fr-FR" sz="2600" dirty="0"/>
              <a:t>Avance à ton rythme</a:t>
            </a:r>
            <a:endParaRPr lang="fr-FR" sz="2600" b="1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8596349-FD09-A775-4A5D-6D26C0A50E4A}"/>
              </a:ext>
            </a:extLst>
          </p:cNvPr>
          <p:cNvSpPr txBox="1"/>
          <p:nvPr/>
        </p:nvSpPr>
        <p:spPr>
          <a:xfrm>
            <a:off x="350722" y="4710276"/>
            <a:ext cx="609771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i="1" dirty="0"/>
              <a:t>Si ce mini-fichier est terminé, prends les cartons-nombres et invente des nombres que tu décomposes ensuite dans ton cahier.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F77027B-76DB-F6F4-ABE7-780367A4A6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92014" y="1103290"/>
            <a:ext cx="4590597" cy="5354125"/>
          </a:xfrm>
          <a:prstGeom prst="rect">
            <a:avLst/>
          </a:prstGeom>
        </p:spPr>
      </p:pic>
      <p:pic>
        <p:nvPicPr>
          <p:cNvPr id="12" name="Image 11" descr="Une image contenant dé, Jeu de dé, Jeux, Jeu de table&#10;&#10;Le contenu généré par l’IA peut être incorrect.">
            <a:extLst>
              <a:ext uri="{FF2B5EF4-FFF2-40B4-BE49-F238E27FC236}">
                <a16:creationId xmlns:a16="http://schemas.microsoft.com/office/drawing/2014/main" id="{E300FFF0-7E0A-E771-CC09-AA0650A743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03" t="17568" r="22833" b="17568"/>
          <a:stretch>
            <a:fillRect/>
          </a:stretch>
        </p:blipFill>
        <p:spPr>
          <a:xfrm>
            <a:off x="10955032" y="630052"/>
            <a:ext cx="490991" cy="503288"/>
          </a:xfrm>
          <a:prstGeom prst="rect">
            <a:avLst/>
          </a:prstGeom>
        </p:spPr>
      </p:pic>
      <p:pic>
        <p:nvPicPr>
          <p:cNvPr id="13" name="Image 12" descr="Une image contenant dé, Jeu de dé, Jeux, Jeu de table&#10;&#10;Le contenu généré par l’IA peut être incorrect.">
            <a:extLst>
              <a:ext uri="{FF2B5EF4-FFF2-40B4-BE49-F238E27FC236}">
                <a16:creationId xmlns:a16="http://schemas.microsoft.com/office/drawing/2014/main" id="{9A79504D-D9EA-76E5-6640-72F8F01DF3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03" t="17568" r="22833" b="17568"/>
          <a:stretch>
            <a:fillRect/>
          </a:stretch>
        </p:blipFill>
        <p:spPr>
          <a:xfrm>
            <a:off x="10674390" y="111694"/>
            <a:ext cx="490991" cy="503288"/>
          </a:xfrm>
          <a:prstGeom prst="rect">
            <a:avLst/>
          </a:prstGeom>
        </p:spPr>
      </p:pic>
      <p:pic>
        <p:nvPicPr>
          <p:cNvPr id="14" name="Image 13" descr="Une image contenant dé, rouge&#10;&#10;Le contenu généré par l’IA peut être incorrect.">
            <a:extLst>
              <a:ext uri="{FF2B5EF4-FFF2-40B4-BE49-F238E27FC236}">
                <a16:creationId xmlns:a16="http://schemas.microsoft.com/office/drawing/2014/main" id="{5BF1AB86-AC30-88D9-637E-CE32B50FF9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9936" y="799270"/>
            <a:ext cx="559987" cy="668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090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494CE5-932C-E132-4435-4EF5B391A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055F95-7248-9B6C-188B-1775883C4F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A6D2F8E-6EA5-4D8C-4DC4-593D62F1A3D8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43CDB1B-99AF-6111-F5E4-78DE3F22E6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C98047B5-7A54-A816-F539-2F02E18E4993}"/>
                </a:ext>
              </a:extLst>
            </p:cNvPr>
            <p:cNvSpPr txBox="1"/>
            <p:nvPr/>
          </p:nvSpPr>
          <p:spPr>
            <a:xfrm>
              <a:off x="1402423" y="2997200"/>
              <a:ext cx="7741577" cy="1962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connais la suite des nombres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connais les fractions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BD875D2-605B-FCF4-29D9-88469696BF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3270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05D5C4-412E-A6F4-7FC2-505D68B032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6357">
            <a:extLst>
              <a:ext uri="{FF2B5EF4-FFF2-40B4-BE49-F238E27FC236}">
                <a16:creationId xmlns:a16="http://schemas.microsoft.com/office/drawing/2014/main" id="{2C5CC5BF-0BAA-B031-692D-22B74AFDAEB3}"/>
              </a:ext>
            </a:extLst>
          </p:cNvPr>
          <p:cNvGrpSpPr/>
          <p:nvPr/>
        </p:nvGrpSpPr>
        <p:grpSpPr>
          <a:xfrm>
            <a:off x="0" y="0"/>
            <a:ext cx="2051685" cy="1764030"/>
            <a:chOff x="0" y="0"/>
            <a:chExt cx="2052011" cy="1764030"/>
          </a:xfrm>
        </p:grpSpPr>
        <p:sp>
          <p:nvSpPr>
            <p:cNvPr id="11" name="Shape 19">
              <a:extLst>
                <a:ext uri="{FF2B5EF4-FFF2-40B4-BE49-F238E27FC236}">
                  <a16:creationId xmlns:a16="http://schemas.microsoft.com/office/drawing/2014/main" id="{3BDC347F-612C-E377-5D2E-9268E0E3FE2B}"/>
                </a:ext>
              </a:extLst>
            </p:cNvPr>
            <p:cNvSpPr/>
            <p:nvPr/>
          </p:nvSpPr>
          <p:spPr>
            <a:xfrm>
              <a:off x="0" y="0"/>
              <a:ext cx="2052011" cy="1764030"/>
            </a:xfrm>
            <a:custGeom>
              <a:avLst/>
              <a:gdLst/>
              <a:ahLst/>
              <a:cxnLst/>
              <a:rect l="0" t="0" r="0" b="0"/>
              <a:pathLst>
                <a:path w="2052011" h="1764030">
                  <a:moveTo>
                    <a:pt x="0" y="0"/>
                  </a:moveTo>
                  <a:lnTo>
                    <a:pt x="2052011" y="0"/>
                  </a:lnTo>
                  <a:lnTo>
                    <a:pt x="0" y="1764030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CC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fr-FR"/>
            </a:p>
          </p:txBody>
        </p:sp>
        <p:sp>
          <p:nvSpPr>
            <p:cNvPr id="13" name="Shape 21">
              <a:extLst>
                <a:ext uri="{FF2B5EF4-FFF2-40B4-BE49-F238E27FC236}">
                  <a16:creationId xmlns:a16="http://schemas.microsoft.com/office/drawing/2014/main" id="{48AA694A-34B2-59A4-CB6A-B310D3F67171}"/>
                </a:ext>
              </a:extLst>
            </p:cNvPr>
            <p:cNvSpPr/>
            <p:nvPr/>
          </p:nvSpPr>
          <p:spPr>
            <a:xfrm>
              <a:off x="0" y="0"/>
              <a:ext cx="2052011" cy="1764030"/>
            </a:xfrm>
            <a:custGeom>
              <a:avLst/>
              <a:gdLst/>
              <a:ahLst/>
              <a:cxnLst/>
              <a:rect l="0" t="0" r="0" b="0"/>
              <a:pathLst>
                <a:path w="2052011" h="1764030">
                  <a:moveTo>
                    <a:pt x="2052011" y="0"/>
                  </a:moveTo>
                  <a:lnTo>
                    <a:pt x="0" y="0"/>
                  </a:lnTo>
                  <a:lnTo>
                    <a:pt x="0" y="1764030"/>
                  </a:lnTo>
                  <a:close/>
                </a:path>
              </a:pathLst>
            </a:custGeom>
            <a:ln w="19050" cap="rnd">
              <a:round/>
            </a:ln>
          </p:spPr>
          <p:style>
            <a:lnRef idx="1">
              <a:srgbClr val="FFCC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fr-FR"/>
            </a:p>
          </p:txBody>
        </p:sp>
      </p:grp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556BC9BC-AE6C-BAA8-2A76-BBDD223570A2}"/>
              </a:ext>
            </a:extLst>
          </p:cNvPr>
          <p:cNvCxnSpPr>
            <a:cxnSpLocks/>
          </p:cNvCxnSpPr>
          <p:nvPr/>
        </p:nvCxnSpPr>
        <p:spPr>
          <a:xfrm>
            <a:off x="6056085" y="1585103"/>
            <a:ext cx="1" cy="489846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>
            <a:extLst>
              <a:ext uri="{FF2B5EF4-FFF2-40B4-BE49-F238E27FC236}">
                <a16:creationId xmlns:a16="http://schemas.microsoft.com/office/drawing/2014/main" id="{F625C69D-4A17-2F2C-4318-B7E0C80993D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10860447" y="160421"/>
            <a:ext cx="1038797" cy="755747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20B8CB7C-3042-A09E-DF98-B3AF5CADB5BD}"/>
              </a:ext>
            </a:extLst>
          </p:cNvPr>
          <p:cNvSpPr txBox="1">
            <a:spLocks/>
          </p:cNvSpPr>
          <p:nvPr/>
        </p:nvSpPr>
        <p:spPr>
          <a:xfrm>
            <a:off x="6631422" y="1225853"/>
            <a:ext cx="4891546" cy="15016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Quelle fraction de la bande bleue représente chaque autre bande?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BAC9333-C826-74E8-DA45-882896AEF09D}"/>
              </a:ext>
            </a:extLst>
          </p:cNvPr>
          <p:cNvSpPr txBox="1"/>
          <p:nvPr/>
        </p:nvSpPr>
        <p:spPr>
          <a:xfrm>
            <a:off x="513709" y="2255620"/>
            <a:ext cx="535594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Récite en binômes la comptine des dizaines </a:t>
            </a:r>
          </a:p>
          <a:p>
            <a:endParaRPr lang="fr-FR" sz="3200" dirty="0"/>
          </a:p>
          <a:p>
            <a:r>
              <a:rPr lang="fr-FR" sz="2600" i="1" dirty="0"/>
              <a:t>un élève la récite à voix basse, l’autre l’écoute et valide, puis les rôles sont échangés.</a:t>
            </a:r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0F2F8C43-BCDF-BCC9-362E-E68B11F2862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49265"/>
          <a:stretch>
            <a:fillRect/>
          </a:stretch>
        </p:blipFill>
        <p:spPr>
          <a:xfrm rot="5400000">
            <a:off x="8312407" y="720337"/>
            <a:ext cx="1529576" cy="5290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669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CB8BE0-C94A-CD63-A3C7-4F9675A15B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6357">
            <a:extLst>
              <a:ext uri="{FF2B5EF4-FFF2-40B4-BE49-F238E27FC236}">
                <a16:creationId xmlns:a16="http://schemas.microsoft.com/office/drawing/2014/main" id="{E84CE4FD-5718-FC43-C3FE-AC1CC9A1116C}"/>
              </a:ext>
            </a:extLst>
          </p:cNvPr>
          <p:cNvGrpSpPr/>
          <p:nvPr/>
        </p:nvGrpSpPr>
        <p:grpSpPr>
          <a:xfrm>
            <a:off x="0" y="0"/>
            <a:ext cx="2051685" cy="1764030"/>
            <a:chOff x="0" y="0"/>
            <a:chExt cx="2052011" cy="1764030"/>
          </a:xfrm>
        </p:grpSpPr>
        <p:sp>
          <p:nvSpPr>
            <p:cNvPr id="11" name="Shape 19">
              <a:extLst>
                <a:ext uri="{FF2B5EF4-FFF2-40B4-BE49-F238E27FC236}">
                  <a16:creationId xmlns:a16="http://schemas.microsoft.com/office/drawing/2014/main" id="{CFC38654-1E8A-6AA4-0D92-5F5E8F36531B}"/>
                </a:ext>
              </a:extLst>
            </p:cNvPr>
            <p:cNvSpPr/>
            <p:nvPr/>
          </p:nvSpPr>
          <p:spPr>
            <a:xfrm>
              <a:off x="0" y="0"/>
              <a:ext cx="2052011" cy="1764030"/>
            </a:xfrm>
            <a:custGeom>
              <a:avLst/>
              <a:gdLst/>
              <a:ahLst/>
              <a:cxnLst/>
              <a:rect l="0" t="0" r="0" b="0"/>
              <a:pathLst>
                <a:path w="2052011" h="1764030">
                  <a:moveTo>
                    <a:pt x="0" y="0"/>
                  </a:moveTo>
                  <a:lnTo>
                    <a:pt x="2052011" y="0"/>
                  </a:lnTo>
                  <a:lnTo>
                    <a:pt x="0" y="1764030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CC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fr-FR"/>
            </a:p>
          </p:txBody>
        </p:sp>
        <p:sp>
          <p:nvSpPr>
            <p:cNvPr id="13" name="Shape 21">
              <a:extLst>
                <a:ext uri="{FF2B5EF4-FFF2-40B4-BE49-F238E27FC236}">
                  <a16:creationId xmlns:a16="http://schemas.microsoft.com/office/drawing/2014/main" id="{0EB042B8-0CB9-F606-BAA3-3422C0C2CE8E}"/>
                </a:ext>
              </a:extLst>
            </p:cNvPr>
            <p:cNvSpPr/>
            <p:nvPr/>
          </p:nvSpPr>
          <p:spPr>
            <a:xfrm>
              <a:off x="0" y="0"/>
              <a:ext cx="2052011" cy="1764030"/>
            </a:xfrm>
            <a:custGeom>
              <a:avLst/>
              <a:gdLst/>
              <a:ahLst/>
              <a:cxnLst/>
              <a:rect l="0" t="0" r="0" b="0"/>
              <a:pathLst>
                <a:path w="2052011" h="1764030">
                  <a:moveTo>
                    <a:pt x="2052011" y="0"/>
                  </a:moveTo>
                  <a:lnTo>
                    <a:pt x="0" y="0"/>
                  </a:lnTo>
                  <a:lnTo>
                    <a:pt x="0" y="1764030"/>
                  </a:lnTo>
                  <a:close/>
                </a:path>
              </a:pathLst>
            </a:custGeom>
            <a:ln w="19050" cap="rnd">
              <a:round/>
            </a:ln>
          </p:spPr>
          <p:style>
            <a:lnRef idx="1">
              <a:srgbClr val="FFCC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fr-FR"/>
            </a:p>
          </p:txBody>
        </p:sp>
      </p:grp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83738E67-3658-B0E2-0F11-B4B8A259D2B4}"/>
              </a:ext>
            </a:extLst>
          </p:cNvPr>
          <p:cNvCxnSpPr>
            <a:cxnSpLocks/>
          </p:cNvCxnSpPr>
          <p:nvPr/>
        </p:nvCxnSpPr>
        <p:spPr>
          <a:xfrm>
            <a:off x="6056085" y="1585103"/>
            <a:ext cx="1" cy="489846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2396447D-4C44-43C8-4F8F-2BDBBA50B39F}"/>
              </a:ext>
            </a:extLst>
          </p:cNvPr>
          <p:cNvSpPr txBox="1"/>
          <p:nvPr/>
        </p:nvSpPr>
        <p:spPr>
          <a:xfrm>
            <a:off x="513709" y="2255620"/>
            <a:ext cx="53559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On peut écrire le nombre</a:t>
            </a:r>
            <a:r>
              <a:rPr lang="fr-FR" sz="3600" b="1" dirty="0">
                <a:solidFill>
                  <a:srgbClr val="0070C0"/>
                </a:solidFill>
              </a:rPr>
              <a:t> 13 </a:t>
            </a:r>
            <a:r>
              <a:rPr lang="fr-FR" sz="3200" dirty="0"/>
              <a:t>en l’entourant du nombre précédent et du nombre suivant sous la forme :</a:t>
            </a:r>
          </a:p>
          <a:p>
            <a:endParaRPr lang="fr-FR" sz="3200" i="1" dirty="0"/>
          </a:p>
          <a:p>
            <a:pPr algn="ctr"/>
            <a:r>
              <a:rPr lang="fr-FR" sz="3600" b="1" dirty="0">
                <a:solidFill>
                  <a:srgbClr val="0070C0"/>
                </a:solidFill>
              </a:rPr>
              <a:t>12 &lt; 13 &lt; 14 </a:t>
            </a:r>
            <a:endParaRPr lang="fr-FR" sz="3600" b="1" i="1" dirty="0">
              <a:solidFill>
                <a:srgbClr val="0070C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767C868-2FAC-E268-58FB-ABD3F3C03A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9936" y="1031645"/>
            <a:ext cx="3588055" cy="5317478"/>
          </a:xfrm>
          <a:prstGeom prst="rect">
            <a:avLst/>
          </a:prstGeom>
        </p:spPr>
      </p:pic>
      <p:pic>
        <p:nvPicPr>
          <p:cNvPr id="7" name="Picture 2" descr="fiche › Pride Mobility France">
            <a:extLst>
              <a:ext uri="{FF2B5EF4-FFF2-40B4-BE49-F238E27FC236}">
                <a16:creationId xmlns:a16="http://schemas.microsoft.com/office/drawing/2014/main" id="{9328F88C-1E89-CA5B-5763-2631A169D9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7673" y="142935"/>
            <a:ext cx="1144327" cy="114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0680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B29E0A-B552-6BC7-6D36-3867458AE7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6357">
            <a:extLst>
              <a:ext uri="{FF2B5EF4-FFF2-40B4-BE49-F238E27FC236}">
                <a16:creationId xmlns:a16="http://schemas.microsoft.com/office/drawing/2014/main" id="{DE61239F-A1E0-264C-5346-5D7D765E07C4}"/>
              </a:ext>
            </a:extLst>
          </p:cNvPr>
          <p:cNvGrpSpPr/>
          <p:nvPr/>
        </p:nvGrpSpPr>
        <p:grpSpPr>
          <a:xfrm>
            <a:off x="0" y="0"/>
            <a:ext cx="2051685" cy="1764030"/>
            <a:chOff x="0" y="0"/>
            <a:chExt cx="2052011" cy="1764030"/>
          </a:xfrm>
        </p:grpSpPr>
        <p:sp>
          <p:nvSpPr>
            <p:cNvPr id="11" name="Shape 19">
              <a:extLst>
                <a:ext uri="{FF2B5EF4-FFF2-40B4-BE49-F238E27FC236}">
                  <a16:creationId xmlns:a16="http://schemas.microsoft.com/office/drawing/2014/main" id="{AB01EF86-3A32-93E4-E1FD-F3878F795B90}"/>
                </a:ext>
              </a:extLst>
            </p:cNvPr>
            <p:cNvSpPr/>
            <p:nvPr/>
          </p:nvSpPr>
          <p:spPr>
            <a:xfrm>
              <a:off x="0" y="0"/>
              <a:ext cx="2052011" cy="1764030"/>
            </a:xfrm>
            <a:custGeom>
              <a:avLst/>
              <a:gdLst/>
              <a:ahLst/>
              <a:cxnLst/>
              <a:rect l="0" t="0" r="0" b="0"/>
              <a:pathLst>
                <a:path w="2052011" h="1764030">
                  <a:moveTo>
                    <a:pt x="0" y="0"/>
                  </a:moveTo>
                  <a:lnTo>
                    <a:pt x="2052011" y="0"/>
                  </a:lnTo>
                  <a:lnTo>
                    <a:pt x="0" y="1764030"/>
                  </a:lnTo>
                  <a:lnTo>
                    <a:pt x="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CC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fr-FR"/>
            </a:p>
          </p:txBody>
        </p:sp>
        <p:sp>
          <p:nvSpPr>
            <p:cNvPr id="13" name="Shape 21">
              <a:extLst>
                <a:ext uri="{FF2B5EF4-FFF2-40B4-BE49-F238E27FC236}">
                  <a16:creationId xmlns:a16="http://schemas.microsoft.com/office/drawing/2014/main" id="{425DC847-4B43-3923-909C-F57A677B2761}"/>
                </a:ext>
              </a:extLst>
            </p:cNvPr>
            <p:cNvSpPr/>
            <p:nvPr/>
          </p:nvSpPr>
          <p:spPr>
            <a:xfrm>
              <a:off x="0" y="0"/>
              <a:ext cx="2052011" cy="1764030"/>
            </a:xfrm>
            <a:custGeom>
              <a:avLst/>
              <a:gdLst/>
              <a:ahLst/>
              <a:cxnLst/>
              <a:rect l="0" t="0" r="0" b="0"/>
              <a:pathLst>
                <a:path w="2052011" h="1764030">
                  <a:moveTo>
                    <a:pt x="2052011" y="0"/>
                  </a:moveTo>
                  <a:lnTo>
                    <a:pt x="0" y="0"/>
                  </a:lnTo>
                  <a:lnTo>
                    <a:pt x="0" y="1764030"/>
                  </a:lnTo>
                  <a:close/>
                </a:path>
              </a:pathLst>
            </a:custGeom>
            <a:ln w="19050" cap="rnd">
              <a:round/>
            </a:ln>
          </p:spPr>
          <p:style>
            <a:lnRef idx="1">
              <a:srgbClr val="FFCC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fr-FR"/>
            </a:p>
          </p:txBody>
        </p:sp>
      </p:grp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718394DE-C6AD-DB9E-31C6-90CE152CE148}"/>
              </a:ext>
            </a:extLst>
          </p:cNvPr>
          <p:cNvCxnSpPr>
            <a:cxnSpLocks/>
          </p:cNvCxnSpPr>
          <p:nvPr/>
        </p:nvCxnSpPr>
        <p:spPr>
          <a:xfrm>
            <a:off x="6056085" y="1585103"/>
            <a:ext cx="1" cy="489846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2266B640-0FD0-63CF-4C6C-FFF1CA105241}"/>
              </a:ext>
            </a:extLst>
          </p:cNvPr>
          <p:cNvSpPr txBox="1"/>
          <p:nvPr/>
        </p:nvSpPr>
        <p:spPr>
          <a:xfrm>
            <a:off x="513709" y="2255620"/>
            <a:ext cx="53559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1/ </a:t>
            </a:r>
            <a:r>
              <a:rPr lang="fr-FR" sz="3200" dirty="0"/>
              <a:t>Ecris le nombre</a:t>
            </a:r>
            <a:r>
              <a:rPr lang="fr-FR" sz="3600" b="1" dirty="0">
                <a:solidFill>
                  <a:srgbClr val="0070C0"/>
                </a:solidFill>
              </a:rPr>
              <a:t> 18 </a:t>
            </a:r>
            <a:r>
              <a:rPr lang="fr-FR" sz="3200" dirty="0"/>
              <a:t>en l’entourant du nombre précédent et du nombre</a:t>
            </a:r>
          </a:p>
          <a:p>
            <a:endParaRPr lang="fr-FR" sz="3200" i="1" dirty="0"/>
          </a:p>
          <a:p>
            <a:r>
              <a:rPr lang="fr-FR" sz="3200" b="1" dirty="0"/>
              <a:t>2/ </a:t>
            </a:r>
            <a:r>
              <a:rPr lang="fr-FR" sz="3200" dirty="0"/>
              <a:t>Fais la même chose avec les nombres </a:t>
            </a:r>
            <a:r>
              <a:rPr lang="fr-FR" sz="3600" b="1" dirty="0">
                <a:solidFill>
                  <a:srgbClr val="0070C0"/>
                </a:solidFill>
              </a:rPr>
              <a:t>26 </a:t>
            </a:r>
            <a:r>
              <a:rPr lang="fr-FR" sz="3200" dirty="0"/>
              <a:t>puis</a:t>
            </a:r>
            <a:r>
              <a:rPr lang="fr-FR" sz="3600" b="1" dirty="0">
                <a:solidFill>
                  <a:srgbClr val="0070C0"/>
                </a:solidFill>
              </a:rPr>
              <a:t> 32</a:t>
            </a:r>
            <a:endParaRPr lang="fr-FR" sz="36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E748899-F4DC-933A-80A1-365131A351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9936" y="1031645"/>
            <a:ext cx="3588055" cy="5317478"/>
          </a:xfrm>
          <a:prstGeom prst="rect">
            <a:avLst/>
          </a:prstGeom>
        </p:spPr>
      </p:pic>
      <p:pic>
        <p:nvPicPr>
          <p:cNvPr id="7" name="Picture 2" descr="fiche › Pride Mobility France">
            <a:extLst>
              <a:ext uri="{FF2B5EF4-FFF2-40B4-BE49-F238E27FC236}">
                <a16:creationId xmlns:a16="http://schemas.microsoft.com/office/drawing/2014/main" id="{BABE9291-8087-12D1-3690-35E2666E27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7673" y="142935"/>
            <a:ext cx="1144327" cy="114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2EB30523-D47F-766F-259C-4B3D1C743E2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3596" b="13650"/>
          <a:stretch>
            <a:fillRect/>
          </a:stretch>
        </p:blipFill>
        <p:spPr>
          <a:xfrm>
            <a:off x="1254610" y="275898"/>
            <a:ext cx="1038797" cy="75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917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7498EB-D913-4EFD-8F28-5C16EE129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4EC5DE38-5D09-84BE-0ED6-DE379542DBA4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C966ACC-715D-E932-EAAE-60043F04A7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31343C2C-46D5-27F5-ACC1-7934222628BC}"/>
                </a:ext>
              </a:extLst>
            </p:cNvPr>
            <p:cNvSpPr txBox="1"/>
            <p:nvPr/>
          </p:nvSpPr>
          <p:spPr>
            <a:xfrm>
              <a:off x="477749" y="2980562"/>
              <a:ext cx="7813496" cy="556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4D6A2D50-2F24-BC76-21C6-52F57C5FA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44B80A3D-619E-9736-5B01-FD3B60000497}"/>
              </a:ext>
            </a:extLst>
          </p:cNvPr>
          <p:cNvSpPr txBox="1"/>
          <p:nvPr/>
        </p:nvSpPr>
        <p:spPr>
          <a:xfrm>
            <a:off x="965771" y="2893281"/>
            <a:ext cx="108495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J’ajoute 10 à un nombre</a:t>
            </a:r>
          </a:p>
          <a:p>
            <a:endParaRPr lang="fr-FR" sz="32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J’ajoute et je soustrais des dizaines à un nombre</a:t>
            </a:r>
          </a:p>
        </p:txBody>
      </p:sp>
    </p:spTree>
    <p:extLst>
      <p:ext uri="{BB962C8B-B14F-4D97-AF65-F5344CB8AC3E}">
        <p14:creationId xmlns:p14="http://schemas.microsoft.com/office/powerpoint/2010/main" val="4250113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D578EE-0FFB-984A-03FB-AFFDA9761B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F592940-D58E-ACD1-0005-F5583DB2587E}"/>
              </a:ext>
            </a:extLst>
          </p:cNvPr>
          <p:cNvCxnSpPr>
            <a:cxnSpLocks/>
          </p:cNvCxnSpPr>
          <p:nvPr/>
        </p:nvCxnSpPr>
        <p:spPr>
          <a:xfrm>
            <a:off x="6056085" y="1585103"/>
            <a:ext cx="1" cy="489846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hape 105">
            <a:extLst>
              <a:ext uri="{FF2B5EF4-FFF2-40B4-BE49-F238E27FC236}">
                <a16:creationId xmlns:a16="http://schemas.microsoft.com/office/drawing/2014/main" id="{4890D8D6-768D-3873-F9D8-3E7D2FEE6B4D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FD91782F-59E6-4DD2-5A08-9A4D1B29F54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596" b="13650"/>
          <a:stretch>
            <a:fillRect/>
          </a:stretch>
        </p:blipFill>
        <p:spPr>
          <a:xfrm>
            <a:off x="1038187" y="236486"/>
            <a:ext cx="1038797" cy="75574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C56381B-5508-00AA-2984-44CBDFC2FC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34446" y="134546"/>
            <a:ext cx="1010526" cy="1386392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B6F39C52-8723-0B1B-8C7B-12151898430A}"/>
              </a:ext>
            </a:extLst>
          </p:cNvPr>
          <p:cNvSpPr txBox="1"/>
          <p:nvPr/>
        </p:nvSpPr>
        <p:spPr>
          <a:xfrm>
            <a:off x="339048" y="2244636"/>
            <a:ext cx="571703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1/ </a:t>
            </a:r>
            <a:r>
              <a:rPr lang="fr-FR" sz="3200" dirty="0"/>
              <a:t>Garde en mémoire le nombre que j’énonce</a:t>
            </a:r>
          </a:p>
          <a:p>
            <a:r>
              <a:rPr lang="fr-FR" sz="3200" b="1" dirty="0"/>
              <a:t>2/ </a:t>
            </a:r>
            <a:r>
              <a:rPr lang="fr-FR" sz="3200" dirty="0"/>
              <a:t>Ajoute 10 à ce nombre</a:t>
            </a:r>
          </a:p>
          <a:p>
            <a:r>
              <a:rPr lang="fr-FR" sz="3200" b="1" dirty="0"/>
              <a:t>3/ </a:t>
            </a:r>
            <a:r>
              <a:rPr lang="fr-FR" sz="3200" dirty="0"/>
              <a:t>Ecris la réponse</a:t>
            </a:r>
          </a:p>
          <a:p>
            <a:endParaRPr lang="fr-FR" sz="3200" dirty="0"/>
          </a:p>
          <a:p>
            <a:r>
              <a:rPr lang="fr-FR" sz="3200" b="1" dirty="0"/>
              <a:t>4/ </a:t>
            </a:r>
            <a:r>
              <a:rPr lang="fr-FR" sz="3200" dirty="0"/>
              <a:t>Recommence avec un autre nombre</a:t>
            </a:r>
          </a:p>
          <a:p>
            <a:endParaRPr lang="fr-FR" sz="32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C273C20-7B63-F01C-38E5-45DEF35E6325}"/>
              </a:ext>
            </a:extLst>
          </p:cNvPr>
          <p:cNvSpPr txBox="1"/>
          <p:nvPr/>
        </p:nvSpPr>
        <p:spPr>
          <a:xfrm>
            <a:off x="7037797" y="2244636"/>
            <a:ext cx="473532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Relis la stratégie C1 </a:t>
            </a:r>
          </a:p>
          <a:p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puis calcule :</a:t>
            </a:r>
          </a:p>
          <a:p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37 – 10</a:t>
            </a:r>
          </a:p>
          <a:p>
            <a:endParaRPr lang="fr-FR" sz="32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67 + 30</a:t>
            </a:r>
          </a:p>
          <a:p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915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ABCAFF-4E3B-DFEB-3918-6B3D649590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AC8969F3-3630-1EF4-4677-59D4C7FA8E61}"/>
              </a:ext>
            </a:extLst>
          </p:cNvPr>
          <p:cNvCxnSpPr>
            <a:cxnSpLocks/>
          </p:cNvCxnSpPr>
          <p:nvPr/>
        </p:nvCxnSpPr>
        <p:spPr>
          <a:xfrm>
            <a:off x="6056085" y="1585103"/>
            <a:ext cx="1" cy="489846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hape 105">
            <a:extLst>
              <a:ext uri="{FF2B5EF4-FFF2-40B4-BE49-F238E27FC236}">
                <a16:creationId xmlns:a16="http://schemas.microsoft.com/office/drawing/2014/main" id="{7A6FF804-5931-CBCC-A6F1-A3B25D166D90}"/>
              </a:ext>
            </a:extLst>
          </p:cNvPr>
          <p:cNvSpPr/>
          <p:nvPr/>
        </p:nvSpPr>
        <p:spPr>
          <a:xfrm>
            <a:off x="0" y="0"/>
            <a:ext cx="2051685" cy="1763395"/>
          </a:xfrm>
          <a:custGeom>
            <a:avLst/>
            <a:gdLst/>
            <a:ahLst/>
            <a:cxnLst/>
            <a:rect l="0" t="0" r="0" b="0"/>
            <a:pathLst>
              <a:path w="2051948" h="1764030">
                <a:moveTo>
                  <a:pt x="0" y="0"/>
                </a:moveTo>
                <a:lnTo>
                  <a:pt x="2051948" y="0"/>
                </a:lnTo>
                <a:lnTo>
                  <a:pt x="0" y="176403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66FF33"/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fr-FR" dirty="0"/>
          </a:p>
        </p:txBody>
      </p:sp>
      <p:pic>
        <p:nvPicPr>
          <p:cNvPr id="2" name="Picture 2" descr="fiche › Pride Mobility France">
            <a:extLst>
              <a:ext uri="{FF2B5EF4-FFF2-40B4-BE49-F238E27FC236}">
                <a16:creationId xmlns:a16="http://schemas.microsoft.com/office/drawing/2014/main" id="{D027CA50-E65E-1373-1052-BC026715D4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6260" y="101735"/>
            <a:ext cx="1144327" cy="114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3C52E650-5213-CA49-49A7-41602DDCC0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4365" y="814829"/>
            <a:ext cx="3896750" cy="552967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AC44E22-FA2E-C518-87CA-148D0B0137E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3596" b="13650"/>
          <a:stretch>
            <a:fillRect/>
          </a:stretch>
        </p:blipFill>
        <p:spPr>
          <a:xfrm>
            <a:off x="1038187" y="236486"/>
            <a:ext cx="1038797" cy="755747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281B175-A0A0-9F59-7FC5-5A6DB3D758F6}"/>
              </a:ext>
            </a:extLst>
          </p:cNvPr>
          <p:cNvSpPr txBox="1"/>
          <p:nvPr/>
        </p:nvSpPr>
        <p:spPr>
          <a:xfrm>
            <a:off x="2338420" y="835302"/>
            <a:ext cx="3147610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Calcule </a:t>
            </a:r>
          </a:p>
          <a:p>
            <a:endParaRPr lang="fr-FR" sz="3200" dirty="0"/>
          </a:p>
          <a:p>
            <a:r>
              <a:rPr lang="fr-FR" sz="3200" b="1" dirty="0"/>
              <a:t>1/ </a:t>
            </a:r>
            <a:r>
              <a:rPr lang="fr-FR" sz="3200" dirty="0"/>
              <a:t>7 + 10 = …</a:t>
            </a:r>
          </a:p>
          <a:p>
            <a:r>
              <a:rPr lang="fr-FR" sz="3200" dirty="0"/>
              <a:t>  </a:t>
            </a:r>
          </a:p>
          <a:p>
            <a:r>
              <a:rPr lang="fr-FR" sz="3200" b="1" dirty="0"/>
              <a:t>2/ </a:t>
            </a:r>
            <a:r>
              <a:rPr lang="fr-FR" sz="3200" dirty="0"/>
              <a:t>12 + 10 = …</a:t>
            </a:r>
          </a:p>
          <a:p>
            <a:r>
              <a:rPr lang="fr-FR" sz="3200" dirty="0"/>
              <a:t>  </a:t>
            </a:r>
          </a:p>
          <a:p>
            <a:r>
              <a:rPr lang="fr-FR" sz="3200" b="1" dirty="0"/>
              <a:t>3/ </a:t>
            </a:r>
            <a:r>
              <a:rPr lang="fr-FR" sz="3200" dirty="0"/>
              <a:t>24 + 10 = …</a:t>
            </a:r>
          </a:p>
          <a:p>
            <a:r>
              <a:rPr lang="fr-FR" sz="3200" dirty="0"/>
              <a:t> </a:t>
            </a:r>
          </a:p>
          <a:p>
            <a:r>
              <a:rPr lang="fr-FR" sz="3200" b="1" dirty="0"/>
              <a:t>4/ </a:t>
            </a:r>
            <a:r>
              <a:rPr lang="fr-FR" sz="3200" dirty="0"/>
              <a:t>35 + 10 = …</a:t>
            </a:r>
          </a:p>
          <a:p>
            <a:r>
              <a:rPr lang="fr-FR" sz="3200" dirty="0"/>
              <a:t>  </a:t>
            </a:r>
          </a:p>
          <a:p>
            <a:r>
              <a:rPr lang="fr-FR" sz="3200" b="1" dirty="0"/>
              <a:t>5/ </a:t>
            </a:r>
            <a:r>
              <a:rPr lang="fr-FR" sz="3200" dirty="0"/>
              <a:t>48 + 10 = …</a:t>
            </a:r>
          </a:p>
        </p:txBody>
      </p:sp>
    </p:spTree>
    <p:extLst>
      <p:ext uri="{BB962C8B-B14F-4D97-AF65-F5344CB8AC3E}">
        <p14:creationId xmlns:p14="http://schemas.microsoft.com/office/powerpoint/2010/main" val="513290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780980" y="2078315"/>
              <a:ext cx="8137133" cy="1962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des problèmes additifs de type parties-tout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des problèmes additifs en 2 étapes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73531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14357</TotalTime>
  <Words>924</Words>
  <Application>Microsoft Office PowerPoint</Application>
  <PresentationFormat>Grand écran</PresentationFormat>
  <Paragraphs>108</Paragraphs>
  <Slides>16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KG Turning Tables</vt:lpstr>
      <vt:lpstr>Wingdings</vt:lpstr>
      <vt:lpstr>Thème Office</vt:lpstr>
      <vt:lpstr>PERIODE 2  séance 34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Laetitia</dc:creator>
  <cp:lastModifiedBy>VALERIE BAILLY</cp:lastModifiedBy>
  <cp:revision>308</cp:revision>
  <dcterms:created xsi:type="dcterms:W3CDTF">2018-07-28T07:30:27Z</dcterms:created>
  <dcterms:modified xsi:type="dcterms:W3CDTF">2025-10-27T15:21:13Z</dcterms:modified>
</cp:coreProperties>
</file>